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5" r:id="rId2"/>
    <p:sldId id="310" r:id="rId3"/>
    <p:sldId id="391" r:id="rId4"/>
    <p:sldId id="320" r:id="rId5"/>
    <p:sldId id="322" r:id="rId6"/>
    <p:sldId id="355" r:id="rId7"/>
    <p:sldId id="323" r:id="rId8"/>
    <p:sldId id="324" r:id="rId9"/>
    <p:sldId id="325" r:id="rId10"/>
    <p:sldId id="392" r:id="rId11"/>
    <p:sldId id="359" r:id="rId12"/>
    <p:sldId id="360" r:id="rId13"/>
    <p:sldId id="383" r:id="rId14"/>
    <p:sldId id="393" r:id="rId15"/>
    <p:sldId id="328" r:id="rId16"/>
    <p:sldId id="329" r:id="rId17"/>
    <p:sldId id="330" r:id="rId18"/>
    <p:sldId id="331" r:id="rId19"/>
    <p:sldId id="363" r:id="rId20"/>
    <p:sldId id="384" r:id="rId21"/>
    <p:sldId id="354" r:id="rId22"/>
    <p:sldId id="387" r:id="rId23"/>
    <p:sldId id="388" r:id="rId24"/>
    <p:sldId id="389" r:id="rId25"/>
    <p:sldId id="357" r:id="rId26"/>
    <p:sldId id="390" r:id="rId27"/>
    <p:sldId id="361" r:id="rId28"/>
    <p:sldId id="364" r:id="rId29"/>
    <p:sldId id="365" r:id="rId30"/>
    <p:sldId id="366" r:id="rId31"/>
    <p:sldId id="367" r:id="rId32"/>
    <p:sldId id="368" r:id="rId33"/>
    <p:sldId id="372" r:id="rId34"/>
    <p:sldId id="394" r:id="rId35"/>
    <p:sldId id="373" r:id="rId36"/>
    <p:sldId id="374" r:id="rId37"/>
    <p:sldId id="375" r:id="rId38"/>
    <p:sldId id="376" r:id="rId39"/>
    <p:sldId id="377" r:id="rId40"/>
    <p:sldId id="379" r:id="rId41"/>
    <p:sldId id="380" r:id="rId42"/>
    <p:sldId id="381" r:id="rId43"/>
    <p:sldId id="338" r:id="rId44"/>
    <p:sldId id="339" r:id="rId45"/>
    <p:sldId id="362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9"/>
    <p:restoredTop sz="94643"/>
  </p:normalViewPr>
  <p:slideViewPr>
    <p:cSldViewPr snapToGrid="0" snapToObjects="1">
      <p:cViewPr varScale="1">
        <p:scale>
          <a:sx n="103" d="100"/>
          <a:sy n="103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0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296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991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249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54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421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13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48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DE9B026-5FB1-3945-9D83-CEA858C9930D}" type="datetimeFigureOut">
              <a:rPr kumimoji="1" lang="zh-TW" altLang="en-US" smtClean="0"/>
              <a:t>2019/1/17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6E674614-E5B3-404E-B9F2-91B6801CF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86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zh-TW" dirty="0"/>
              <a:t>VLSI System Design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TW" dirty="0"/>
              <a:t>Face Detection Accelerator</a:t>
            </a:r>
          </a:p>
          <a:p>
            <a:endParaRPr lang="zh-TW" altLang="it-IT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38CE17-456A-2B40-A325-EEE81F6240C8}"/>
              </a:ext>
            </a:extLst>
          </p:cNvPr>
          <p:cNvSpPr txBox="1"/>
          <p:nvPr/>
        </p:nvSpPr>
        <p:spPr>
          <a:xfrm>
            <a:off x="3298752" y="5135803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Taiwan No.1</a:t>
            </a:r>
          </a:p>
          <a:p>
            <a:r>
              <a:rPr lang="zh-TW" altLang="en-US" dirty="0">
                <a:latin typeface="+mn-ea"/>
                <a:cs typeface="LingWai SC Medium" panose="03050602040302020204" pitchFamily="66" charset="-122"/>
              </a:rPr>
              <a:t>沈育同、施</a:t>
            </a:r>
            <a:r>
              <a:rPr lang="zh-TW" altLang="zh-TW" dirty="0">
                <a:latin typeface="+mn-ea"/>
                <a:cs typeface="LingWai SC Medium" panose="03050602040302020204" pitchFamily="66" charset="-122"/>
              </a:rPr>
              <a:t>鈞陽</a:t>
            </a:r>
            <a:r>
              <a:rPr lang="zh-TW" altLang="en-US" dirty="0">
                <a:latin typeface="+mn-ea"/>
                <a:cs typeface="LingWai SC Medium" panose="03050602040302020204" pitchFamily="66" charset="-122"/>
              </a:rPr>
              <a:t>、</a:t>
            </a:r>
            <a:r>
              <a:rPr lang="zh-TW" altLang="zh-TW" dirty="0">
                <a:latin typeface="+mn-ea"/>
                <a:cs typeface="LingWai SC Medium" panose="03050602040302020204" pitchFamily="66" charset="-122"/>
              </a:rPr>
              <a:t>謝炎璋</a:t>
            </a:r>
            <a:r>
              <a:rPr lang="zh-TW" altLang="en-US" dirty="0">
                <a:latin typeface="+mn-ea"/>
                <a:cs typeface="LingWai SC Medium" panose="03050602040302020204" pitchFamily="66" charset="-122"/>
              </a:rPr>
              <a:t>、</a:t>
            </a:r>
            <a:r>
              <a:rPr lang="zh-TW" altLang="zh-TW" dirty="0">
                <a:latin typeface="+mn-ea"/>
                <a:cs typeface="LingWai SC Medium" panose="03050602040302020204" pitchFamily="66" charset="-122"/>
              </a:rPr>
              <a:t>林佑恩</a:t>
            </a:r>
            <a:r>
              <a:rPr lang="zh-TW" altLang="en-US" dirty="0">
                <a:latin typeface="+mn-ea"/>
                <a:cs typeface="LingWai SC Medium" panose="03050602040302020204" pitchFamily="66" charset="-122"/>
              </a:rPr>
              <a:t>、</a:t>
            </a:r>
            <a:r>
              <a:rPr lang="zh-TW" altLang="zh-TW" dirty="0">
                <a:latin typeface="+mn-ea"/>
                <a:cs typeface="LingWai SC Medium" panose="03050602040302020204" pitchFamily="66" charset="-122"/>
              </a:rPr>
              <a:t>王得祐</a:t>
            </a:r>
            <a:r>
              <a:rPr lang="zh-TW" altLang="en-US" dirty="0">
                <a:latin typeface="+mn-ea"/>
                <a:cs typeface="LingWai SC Medium" panose="03050602040302020204" pitchFamily="66" charset="-122"/>
              </a:rPr>
              <a:t>、</a:t>
            </a:r>
            <a:r>
              <a:rPr lang="zh-TW" altLang="zh-TW" dirty="0">
                <a:latin typeface="+mn-ea"/>
                <a:cs typeface="LingWai SC Medium" panose="03050602040302020204" pitchFamily="66" charset="-122"/>
              </a:rPr>
              <a:t>温偉程 </a:t>
            </a:r>
            <a:endParaRPr lang="zh-TW" altLang="en-US" dirty="0">
              <a:latin typeface="+mn-ea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5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Method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Architecture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102487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Set : LFW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E73055-A956-F44D-9162-6286FAE75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58"/>
          <a:stretch/>
        </p:blipFill>
        <p:spPr>
          <a:xfrm>
            <a:off x="854750" y="2759893"/>
            <a:ext cx="10488595" cy="3607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87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Keras</a:t>
            </a:r>
            <a:r>
              <a:rPr lang="en-US" altLang="zh-TW" dirty="0"/>
              <a:t> to train module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50F017-ADAB-CB45-9877-A9C370F3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34" y="3057012"/>
            <a:ext cx="6890642" cy="24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E7C60F9-9E8D-6445-ACCB-57C172EE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6" y="3057012"/>
            <a:ext cx="3715920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TW" dirty="0"/>
              <a:t>Inference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D606A9-0E5C-CE4F-9C5D-0EB2899AA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93976"/>
            <a:ext cx="191586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650F20-D342-1745-ACED-88E7E772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9" y="2953681"/>
            <a:ext cx="3242618" cy="24319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936FDB-056A-1244-8CA7-30C7E7D180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9848" y="2926249"/>
            <a:ext cx="3246273" cy="2431965"/>
          </a:xfrm>
          <a:prstGeom prst="rect">
            <a:avLst/>
          </a:prstGeom>
        </p:spPr>
      </p:pic>
      <p:sp>
        <p:nvSpPr>
          <p:cNvPr id="14" name="立方體 13">
            <a:extLst>
              <a:ext uri="{FF2B5EF4-FFF2-40B4-BE49-F238E27FC236}">
                <a16:creationId xmlns:a16="http://schemas.microsoft.com/office/drawing/2014/main" id="{9C7236D5-271E-2C4F-959E-5B079CF51F5F}"/>
              </a:ext>
            </a:extLst>
          </p:cNvPr>
          <p:cNvSpPr/>
          <p:nvPr/>
        </p:nvSpPr>
        <p:spPr>
          <a:xfrm>
            <a:off x="5316641" y="3460495"/>
            <a:ext cx="1693332" cy="1405466"/>
          </a:xfrm>
          <a:prstGeom prst="cube">
            <a:avLst>
              <a:gd name="adj" fmla="val 11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立方體 14">
            <a:extLst>
              <a:ext uri="{FF2B5EF4-FFF2-40B4-BE49-F238E27FC236}">
                <a16:creationId xmlns:a16="http://schemas.microsoft.com/office/drawing/2014/main" id="{E4DF1D31-C91C-B04E-A114-7ED589C86332}"/>
              </a:ext>
            </a:extLst>
          </p:cNvPr>
          <p:cNvSpPr/>
          <p:nvPr/>
        </p:nvSpPr>
        <p:spPr>
          <a:xfrm>
            <a:off x="8156301" y="3741352"/>
            <a:ext cx="1104472" cy="1028489"/>
          </a:xfrm>
          <a:prstGeom prst="cube">
            <a:avLst>
              <a:gd name="adj" fmla="val 30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立方體 15">
            <a:extLst>
              <a:ext uri="{FF2B5EF4-FFF2-40B4-BE49-F238E27FC236}">
                <a16:creationId xmlns:a16="http://schemas.microsoft.com/office/drawing/2014/main" id="{A9D42C4B-B804-E641-A96C-AE23D81157C8}"/>
              </a:ext>
            </a:extLst>
          </p:cNvPr>
          <p:cNvSpPr/>
          <p:nvPr/>
        </p:nvSpPr>
        <p:spPr>
          <a:xfrm>
            <a:off x="10407101" y="3996347"/>
            <a:ext cx="715967" cy="518497"/>
          </a:xfrm>
          <a:prstGeom prst="cube">
            <a:avLst>
              <a:gd name="adj" fmla="val 11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C29EF341-9252-9B4D-A3F4-0A198CCA4498}"/>
              </a:ext>
            </a:extLst>
          </p:cNvPr>
          <p:cNvSpPr/>
          <p:nvPr/>
        </p:nvSpPr>
        <p:spPr>
          <a:xfrm>
            <a:off x="4508373" y="3864903"/>
            <a:ext cx="609600" cy="7813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24BEA36-9296-C44A-B31D-CF6981455E6D}"/>
              </a:ext>
            </a:extLst>
          </p:cNvPr>
          <p:cNvSpPr/>
          <p:nvPr/>
        </p:nvSpPr>
        <p:spPr>
          <a:xfrm>
            <a:off x="7351687" y="3864903"/>
            <a:ext cx="609600" cy="7813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631C4DD8-F3BB-5042-9515-292E49BE2A52}"/>
              </a:ext>
            </a:extLst>
          </p:cNvPr>
          <p:cNvSpPr/>
          <p:nvPr/>
        </p:nvSpPr>
        <p:spPr>
          <a:xfrm>
            <a:off x="9602268" y="3864903"/>
            <a:ext cx="609600" cy="7813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C208629-B73A-8D41-AC7D-5271AF1CC0B3}"/>
              </a:ext>
            </a:extLst>
          </p:cNvPr>
          <p:cNvSpPr txBox="1"/>
          <p:nvPr/>
        </p:nvSpPr>
        <p:spPr>
          <a:xfrm>
            <a:off x="1524001" y="559425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Shape = (600, 800, 1)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90F772-3FAE-D042-88A1-0889E00AB7C1}"/>
              </a:ext>
            </a:extLst>
          </p:cNvPr>
          <p:cNvSpPr txBox="1"/>
          <p:nvPr/>
        </p:nvSpPr>
        <p:spPr>
          <a:xfrm>
            <a:off x="4887819" y="5412069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Shape = (298, 398, 2)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8F79CAF-37A7-5848-86D2-19A35A1835CE}"/>
              </a:ext>
            </a:extLst>
          </p:cNvPr>
          <p:cNvSpPr txBox="1"/>
          <p:nvPr/>
        </p:nvSpPr>
        <p:spPr>
          <a:xfrm>
            <a:off x="7497308" y="5286354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Shape = (147, 197, 4)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E3CFC0F-AE84-0A4E-B297-BD7E8D407699}"/>
              </a:ext>
            </a:extLst>
          </p:cNvPr>
          <p:cNvSpPr txBox="1"/>
          <p:nvPr/>
        </p:nvSpPr>
        <p:spPr>
          <a:xfrm>
            <a:off x="9553855" y="4920971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Shape = (17, 24, 2)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C31792-C2E5-1149-A706-93FB68A92273}"/>
              </a:ext>
            </a:extLst>
          </p:cNvPr>
          <p:cNvSpPr txBox="1"/>
          <p:nvPr/>
        </p:nvSpPr>
        <p:spPr>
          <a:xfrm>
            <a:off x="9205594" y="236553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Convolution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46517F4-841C-1C40-B654-BC1BB68E5354}"/>
              </a:ext>
            </a:extLst>
          </p:cNvPr>
          <p:cNvCxnSpPr>
            <a:stCxn id="24" idx="2"/>
          </p:cNvCxnSpPr>
          <p:nvPr/>
        </p:nvCxnSpPr>
        <p:spPr>
          <a:xfrm>
            <a:off x="9907068" y="2734862"/>
            <a:ext cx="0" cy="8941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Method</a:t>
            </a: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Architecture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190744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D606A9-0E5C-CE4F-9C5D-0EB2899AA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93976"/>
            <a:ext cx="191586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810B6B-E2E1-AB43-9E07-089E4967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8" y="4979276"/>
            <a:ext cx="6858000" cy="1638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2052455"/>
            <a:ext cx="7934326" cy="27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CPU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381913-762D-F442-AA39-C7677561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0FF593EA-7790-1A48-93E7-C40FE9325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177727"/>
              </p:ext>
            </p:extLst>
          </p:nvPr>
        </p:nvGraphicFramePr>
        <p:xfrm>
          <a:off x="2879125" y="2273554"/>
          <a:ext cx="51054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r:id="rId3" imgW="10845800" imgH="7975600" progId="Visio.Drawing.15">
                  <p:embed/>
                </p:oleObj>
              </mc:Choice>
              <mc:Fallback>
                <p:oleObj r:id="rId3" imgW="10845800" imgH="79756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125" y="2273554"/>
                        <a:ext cx="5105400" cy="374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578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CPU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Interrupt</a:t>
            </a:r>
          </a:p>
        </p:txBody>
      </p:sp>
      <p:cxnSp>
        <p:nvCxnSpPr>
          <p:cNvPr id="16" name="直線接點 15"/>
          <p:cNvCxnSpPr>
            <a:cxnSpLocks/>
            <a:endCxn id="15" idx="3"/>
          </p:cNvCxnSpPr>
          <p:nvPr/>
        </p:nvCxnSpPr>
        <p:spPr>
          <a:xfrm flipH="1">
            <a:off x="6504360" y="4938691"/>
            <a:ext cx="1423178" cy="631379"/>
          </a:xfrm>
          <a:prstGeom prst="line">
            <a:avLst/>
          </a:prstGeom>
          <a:noFill/>
          <a:ln w="50800">
            <a:solidFill>
              <a:srgbClr val="00B05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10" y="3270727"/>
            <a:ext cx="1133475" cy="95262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82" y="3270727"/>
            <a:ext cx="1133475" cy="952626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 flipH="1">
            <a:off x="3711612" y="3747040"/>
            <a:ext cx="1224136" cy="0"/>
          </a:xfrm>
          <a:prstGeom prst="line">
            <a:avLst/>
          </a:prstGeom>
          <a:noFill/>
          <a:ln w="50800">
            <a:solidFill>
              <a:srgbClr val="0070C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91163" y="3170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Interrupt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991B8C-8E75-8941-804F-568FA09EA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38" y="1918303"/>
            <a:ext cx="2374900" cy="461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1ADEDB-2DCB-7746-A200-DA91735EA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4938691"/>
            <a:ext cx="3144663" cy="7491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359697" y="5452289"/>
            <a:ext cx="3144663" cy="23556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49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DMA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2544977"/>
            <a:ext cx="6667501" cy="377240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93" y="3385964"/>
            <a:ext cx="2962275" cy="101931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393" y="4676207"/>
            <a:ext cx="2962275" cy="8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DMA</a:t>
            </a:r>
            <a:endParaRPr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DCA821E6-EAB1-E14B-81C7-6D6778CA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548" y="1717401"/>
            <a:ext cx="10545905" cy="48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1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Method</a:t>
            </a: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Architecture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366589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Convolution Accelerator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1158" y="2121408"/>
            <a:ext cx="10055781" cy="4736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Convolution computing</a:t>
            </a:r>
            <a:endParaRPr lang="en-US" altLang="zh-TW" sz="2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C53874-3B78-4ACE-88CB-EDE8B336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45" y="2222621"/>
            <a:ext cx="7096125" cy="32099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167A8A-A5CA-419C-A716-267DABD06A1B}"/>
              </a:ext>
            </a:extLst>
          </p:cNvPr>
          <p:cNvSpPr/>
          <p:nvPr/>
        </p:nvSpPr>
        <p:spPr>
          <a:xfrm>
            <a:off x="492369" y="6050951"/>
            <a:ext cx="10855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ref: C. Zhang, P. Li, G. Sun, Y. Guan, B. Xiao, and J. Cong, “Optimizing </a:t>
            </a:r>
            <a:r>
              <a:rPr lang="en-US" altLang="zh-TW" sz="1200" dirty="0" err="1"/>
              <a:t>fpga</a:t>
            </a:r>
            <a:r>
              <a:rPr lang="en-US" altLang="zh-TW" sz="1200" dirty="0"/>
              <a:t>-based accelerator design for deep convolutional neural networks,” in FPGA, 2015.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89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Convolution Accelerator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05A92-0567-4D8A-8895-85E7E002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62" y="1930603"/>
            <a:ext cx="8890725" cy="45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22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18096"/>
            <a:ext cx="10058400" cy="1609344"/>
          </a:xfrm>
        </p:spPr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Convolution Accelerator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2E37AC-761A-4776-9E18-262F369C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1" y="1529095"/>
            <a:ext cx="10912101" cy="51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Convolution Accelerator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E1F634-DC77-418C-8EE1-888BAC29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1512161"/>
            <a:ext cx="9489235" cy="52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6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Compare with others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1158" y="2121408"/>
            <a:ext cx="10055781" cy="4736592"/>
          </a:xfrm>
        </p:spPr>
        <p:txBody>
          <a:bodyPr>
            <a:normAutofit/>
          </a:bodyPr>
          <a:lstStyle/>
          <a:p>
            <a:endParaRPr lang="en-US" altLang="zh-TW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DE2A93C8-B8A9-B743-8569-EC4DFDF4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0" t="40454" r="34987" b="12671"/>
          <a:stretch/>
        </p:blipFill>
        <p:spPr bwMode="auto">
          <a:xfrm>
            <a:off x="2910787" y="2128618"/>
            <a:ext cx="5824182" cy="3796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D60440-959F-7540-84C3-03AA90E9545B}"/>
              </a:ext>
            </a:extLst>
          </p:cNvPr>
          <p:cNvSpPr txBox="1"/>
          <p:nvPr/>
        </p:nvSpPr>
        <p:spPr>
          <a:xfrm>
            <a:off x="736695" y="5936610"/>
            <a:ext cx="1041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ref: </a:t>
            </a:r>
            <a:r>
              <a:rPr lang="en-US" altLang="zh-TW" sz="1400" dirty="0" err="1"/>
              <a:t>Jiantao</a:t>
            </a:r>
            <a:r>
              <a:rPr lang="en-US" altLang="zh-TW" sz="1400" dirty="0"/>
              <a:t> </a:t>
            </a:r>
            <a:r>
              <a:rPr lang="en-US" altLang="zh-TW" sz="1400" dirty="0" err="1"/>
              <a:t>Qiu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Jie</a:t>
            </a:r>
            <a:r>
              <a:rPr lang="en-US" altLang="zh-TW" sz="1400" dirty="0"/>
              <a:t> Wang, Song Yao, Kaiyuan Guo, </a:t>
            </a:r>
            <a:r>
              <a:rPr lang="en-US" altLang="zh-TW" sz="1400" dirty="0" err="1"/>
              <a:t>Boxun</a:t>
            </a:r>
            <a:r>
              <a:rPr lang="en-US" altLang="zh-TW" sz="1400" dirty="0"/>
              <a:t> Li, </a:t>
            </a:r>
            <a:r>
              <a:rPr lang="en-US" altLang="zh-TW" sz="1400" dirty="0" err="1"/>
              <a:t>Erjin</a:t>
            </a:r>
            <a:r>
              <a:rPr lang="en-US" altLang="zh-TW" sz="1400" dirty="0"/>
              <a:t> Zhou, Jincheng Yu, </a:t>
            </a:r>
            <a:r>
              <a:rPr lang="en-US" altLang="zh-TW" sz="1400" dirty="0" err="1"/>
              <a:t>Tianqi</a:t>
            </a:r>
            <a:r>
              <a:rPr lang="en-US" altLang="zh-TW" sz="1400" dirty="0"/>
              <a:t> Tang, </a:t>
            </a:r>
            <a:r>
              <a:rPr lang="en-US" altLang="zh-TW" sz="1400" dirty="0" err="1"/>
              <a:t>Ningyi</a:t>
            </a:r>
            <a:r>
              <a:rPr lang="en-US" altLang="zh-TW" sz="1400" dirty="0"/>
              <a:t> Xu, Sen Song, Yu Wang, and Huazhong Yang. Going deeper with embedded </a:t>
            </a:r>
            <a:r>
              <a:rPr lang="en-US" altLang="zh-TW" sz="1400" dirty="0" err="1"/>
              <a:t>fpga</a:t>
            </a:r>
            <a:r>
              <a:rPr lang="en-US" altLang="zh-TW" sz="1400" dirty="0"/>
              <a:t> platform for convolutional neural network. In ACM International Symposium on FPGA, 2016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332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Compare with others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1158" y="2121408"/>
            <a:ext cx="10055781" cy="4736592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Line buffer</a:t>
            </a:r>
          </a:p>
          <a:p>
            <a:pPr lvl="1"/>
            <a:r>
              <a:rPr lang="en-US" altLang="zh-TW" sz="2600" dirty="0"/>
              <a:t>Faster</a:t>
            </a:r>
          </a:p>
          <a:p>
            <a:pPr marL="548640" lvl="2" indent="0">
              <a:buNone/>
            </a:pPr>
            <a:r>
              <a:rPr lang="en-US" altLang="zh-TW" sz="2400" dirty="0"/>
              <a:t> 1 data in 1 data out</a:t>
            </a:r>
          </a:p>
          <a:p>
            <a:pPr lvl="1"/>
            <a:r>
              <a:rPr lang="en-US" altLang="zh-TW" sz="2600" dirty="0"/>
              <a:t>More registers</a:t>
            </a:r>
          </a:p>
          <a:p>
            <a:pPr marL="548640" lvl="2" indent="0">
              <a:buNone/>
            </a:pPr>
            <a:r>
              <a:rPr lang="en-US" altLang="zh-TW" sz="2400" dirty="0"/>
              <a:t> 800*4(kernel size -1) + 5    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sz="2800" dirty="0"/>
              <a:t>Ours</a:t>
            </a:r>
          </a:p>
          <a:p>
            <a:pPr lvl="1"/>
            <a:r>
              <a:rPr lang="en-US" altLang="zh-TW" sz="2600" dirty="0"/>
              <a:t>Less registers</a:t>
            </a:r>
          </a:p>
          <a:p>
            <a:pPr marL="548640" lvl="2" indent="0">
              <a:buNone/>
            </a:pPr>
            <a:r>
              <a:rPr lang="en-US" altLang="zh-TW" sz="2400" dirty="0"/>
              <a:t>5*5</a:t>
            </a:r>
          </a:p>
          <a:p>
            <a:pPr lvl="1"/>
            <a:r>
              <a:rPr lang="en-US" altLang="zh-TW" sz="2600" dirty="0"/>
              <a:t>Take more time</a:t>
            </a:r>
          </a:p>
          <a:p>
            <a:pPr marL="548640" lvl="2" indent="0">
              <a:buNone/>
            </a:pPr>
            <a:r>
              <a:rPr lang="en-US" altLang="zh-TW" sz="2400" dirty="0"/>
              <a:t>5 data in 1 data out</a:t>
            </a:r>
          </a:p>
        </p:txBody>
      </p:sp>
    </p:spTree>
    <p:extLst>
      <p:ext uri="{BB962C8B-B14F-4D97-AF65-F5344CB8AC3E}">
        <p14:creationId xmlns:p14="http://schemas.microsoft.com/office/powerpoint/2010/main" val="199823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Architecture –</a:t>
            </a:r>
            <a:br>
              <a:rPr lang="en-US" altLang="zh-TW" dirty="0"/>
            </a:br>
            <a:r>
              <a:rPr lang="en-US" altLang="zh-TW" dirty="0"/>
              <a:t> Convolution Accelerator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1158" y="2121408"/>
            <a:ext cx="10055781" cy="4736592"/>
          </a:xfrm>
        </p:spPr>
        <p:txBody>
          <a:bodyPr>
            <a:normAutofit/>
          </a:bodyPr>
          <a:lstStyle/>
          <a:p>
            <a:r>
              <a:rPr lang="en-US" altLang="zh-TW" dirty="0"/>
              <a:t>2 layers convolution </a:t>
            </a:r>
          </a:p>
          <a:p>
            <a:pPr lvl="1"/>
            <a:r>
              <a:rPr lang="en-US" altLang="zh-TW" dirty="0"/>
              <a:t>Input : 800*600*1 </a:t>
            </a:r>
          </a:p>
          <a:p>
            <a:pPr lvl="1"/>
            <a:r>
              <a:rPr lang="en-US" altLang="zh-TW" dirty="0"/>
              <a:t>Layer 1 output : 398*298*2 (16 bits)</a:t>
            </a:r>
          </a:p>
          <a:p>
            <a:pPr lvl="1"/>
            <a:r>
              <a:rPr lang="en-US" altLang="zh-TW" dirty="0"/>
              <a:t>Output : 197*147*4 (16 bits)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Cycles estimation </a:t>
            </a:r>
          </a:p>
          <a:p>
            <a:pPr lvl="1"/>
            <a:r>
              <a:rPr lang="en-US" altLang="zh-TW" dirty="0"/>
              <a:t>with output 3</a:t>
            </a:r>
            <a:r>
              <a:rPr lang="en-US" altLang="zh-TW" baseline="30000" dirty="0"/>
              <a:t>rd</a:t>
            </a:r>
            <a:r>
              <a:rPr lang="en-US" altLang="zh-TW" dirty="0"/>
              <a:t> dimension parallel, Parallelism = 2</a:t>
            </a:r>
          </a:p>
          <a:p>
            <a:pPr lvl="1" indent="0">
              <a:buNone/>
            </a:pPr>
            <a:r>
              <a:rPr lang="en-US" altLang="zh-TW" dirty="0"/>
              <a:t>L1</a:t>
            </a:r>
            <a:r>
              <a:rPr lang="zh-TW" altLang="en-US" dirty="0"/>
              <a:t>：</a:t>
            </a:r>
            <a:r>
              <a:rPr lang="en-US" altLang="zh-TW" dirty="0"/>
              <a:t>800*600 (all input)  +  computing and pooling + 398*298*2 (all output) </a:t>
            </a:r>
            <a:r>
              <a:rPr lang="zh-TW" altLang="en-US" b="1" dirty="0"/>
              <a:t>≒</a:t>
            </a:r>
            <a:r>
              <a:rPr lang="en-US" altLang="zh-TW" dirty="0"/>
              <a:t> 1700000</a:t>
            </a:r>
          </a:p>
          <a:p>
            <a:pPr lvl="1" indent="0">
              <a:buNone/>
            </a:pPr>
            <a:r>
              <a:rPr lang="en-US" altLang="zh-TW" dirty="0"/>
              <a:t>L2</a:t>
            </a:r>
            <a:r>
              <a:rPr lang="zh-TW" altLang="en-US" dirty="0"/>
              <a:t>：</a:t>
            </a:r>
            <a:r>
              <a:rPr lang="en-US" altLang="zh-TW" dirty="0"/>
              <a:t> 398*298*2(last input) + computing and pooling + 197*147*4 (all output) </a:t>
            </a:r>
            <a:r>
              <a:rPr lang="zh-TW" altLang="en-US" b="1" dirty="0"/>
              <a:t>≒</a:t>
            </a:r>
            <a:r>
              <a:rPr lang="en-US" altLang="zh-TW" dirty="0"/>
              <a:t> 1250000</a:t>
            </a:r>
          </a:p>
          <a:p>
            <a:pPr lvl="1" indent="0">
              <a:buNone/>
            </a:pPr>
            <a:r>
              <a:rPr lang="en-US" altLang="zh-TW" dirty="0"/>
              <a:t>Overall</a:t>
            </a:r>
            <a:r>
              <a:rPr lang="zh-TW" altLang="en-US" dirty="0"/>
              <a:t>：</a:t>
            </a:r>
            <a:r>
              <a:rPr lang="en-US" altLang="zh-TW" dirty="0"/>
              <a:t> 1700000 + 1250000 </a:t>
            </a:r>
            <a:r>
              <a:rPr lang="zh-TW" altLang="en-US" b="1" dirty="0"/>
              <a:t>≒</a:t>
            </a:r>
            <a:r>
              <a:rPr lang="en-US" altLang="zh-TW" dirty="0"/>
              <a:t> 3000000(cycles)</a:t>
            </a:r>
          </a:p>
          <a:p>
            <a:pPr lvl="1" indent="0">
              <a:buNone/>
            </a:pPr>
            <a:r>
              <a:rPr lang="en-US" altLang="zh-TW" dirty="0"/>
              <a:t>Overall with control signal</a:t>
            </a:r>
            <a:r>
              <a:rPr lang="zh-TW" altLang="en-US" dirty="0"/>
              <a:t>：</a:t>
            </a:r>
            <a:r>
              <a:rPr lang="en-US" altLang="zh-TW" dirty="0"/>
              <a:t> 3000000 ~ 3700000(cycles)</a:t>
            </a:r>
          </a:p>
          <a:p>
            <a:pPr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393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training by </a:t>
            </a:r>
            <a:r>
              <a:rPr lang="en-US" altLang="zh-TW" dirty="0" err="1"/>
              <a:t>Keras</a:t>
            </a:r>
            <a:r>
              <a:rPr lang="en-US" altLang="zh-TW" dirty="0"/>
              <a:t> (floating point 32 bits)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AF1396-8F5B-7042-AE50-438C604C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765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Convert weights to 16 bits fixed point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DABAB1-3298-BF45-A606-75D0DDE2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76500"/>
            <a:ext cx="5842000" cy="4381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F254F9-4D9D-1845-A4FB-A680AEF5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41" y="2615764"/>
            <a:ext cx="6068768" cy="41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Generating ground true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842B26-730B-CD4D-AF5C-735F98FF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74" y="4375927"/>
            <a:ext cx="3909933" cy="26434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78BC00-BBDD-454C-B6E0-CEBEDCB1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93" y="2752470"/>
            <a:ext cx="6163247" cy="1725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0BD0FCF4-89C2-CC4F-AADF-2CAE25C9B4A5}"/>
              </a:ext>
            </a:extLst>
          </p:cNvPr>
          <p:cNvGrpSpPr/>
          <p:nvPr/>
        </p:nvGrpSpPr>
        <p:grpSpPr>
          <a:xfrm>
            <a:off x="5085705" y="2252273"/>
            <a:ext cx="1444568" cy="1848582"/>
            <a:chOff x="5085705" y="2252273"/>
            <a:chExt cx="1444568" cy="1848582"/>
          </a:xfrm>
        </p:grpSpPr>
        <p:sp>
          <p:nvSpPr>
            <p:cNvPr id="4" name="手繪多邊形 3">
              <a:extLst>
                <a:ext uri="{FF2B5EF4-FFF2-40B4-BE49-F238E27FC236}">
                  <a16:creationId xmlns:a16="http://schemas.microsoft.com/office/drawing/2014/main" id="{EC8BA7D4-1EB7-4A40-BBF0-DAFBF5609315}"/>
                </a:ext>
              </a:extLst>
            </p:cNvPr>
            <p:cNvSpPr/>
            <p:nvPr/>
          </p:nvSpPr>
          <p:spPr>
            <a:xfrm>
              <a:off x="5162719" y="2296331"/>
              <a:ext cx="1367554" cy="1804524"/>
            </a:xfrm>
            <a:custGeom>
              <a:avLst/>
              <a:gdLst>
                <a:gd name="connsiteX0" fmla="*/ 8092 w 1367554"/>
                <a:gd name="connsiteY0" fmla="*/ 0 h 1804524"/>
                <a:gd name="connsiteX1" fmla="*/ 1367554 w 1367554"/>
                <a:gd name="connsiteY1" fmla="*/ 1367554 h 1804524"/>
                <a:gd name="connsiteX2" fmla="*/ 1359462 w 1367554"/>
                <a:gd name="connsiteY2" fmla="*/ 1804524 h 1804524"/>
                <a:gd name="connsiteX3" fmla="*/ 0 w 1367554"/>
                <a:gd name="connsiteY3" fmla="*/ 453154 h 1804524"/>
                <a:gd name="connsiteX4" fmla="*/ 8092 w 1367554"/>
                <a:gd name="connsiteY4" fmla="*/ 0 h 180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554" h="1804524">
                  <a:moveTo>
                    <a:pt x="8092" y="0"/>
                  </a:moveTo>
                  <a:lnTo>
                    <a:pt x="1367554" y="1367554"/>
                  </a:lnTo>
                  <a:lnTo>
                    <a:pt x="1359462" y="1804524"/>
                  </a:lnTo>
                  <a:lnTo>
                    <a:pt x="0" y="453154"/>
                  </a:lnTo>
                  <a:lnTo>
                    <a:pt x="8092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3CD9EC7-AE26-FF47-A187-7696C9AB291F}"/>
                </a:ext>
              </a:extLst>
            </p:cNvPr>
            <p:cNvSpPr txBox="1"/>
            <p:nvPr/>
          </p:nvSpPr>
          <p:spPr>
            <a:xfrm>
              <a:off x="5085705" y="225227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0070C0"/>
                  </a:solidFill>
                </a:rPr>
                <a:t>Cut</a:t>
              </a:r>
              <a:endParaRPr kumimoji="1" lang="zh-TW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Method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Architecture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14635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DE694-4E71-5447-A3AD-9F8312B6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16" y="2311400"/>
            <a:ext cx="4271880" cy="47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5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Floating point 32 bits </a:t>
            </a:r>
            <a:r>
              <a:rPr lang="en-US" altLang="zh-TW" dirty="0" err="1"/>
              <a:t>v.s</a:t>
            </a:r>
            <a:r>
              <a:rPr lang="en-US" altLang="zh-TW" dirty="0"/>
              <a:t>. fixed point 16 bits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DB638A-6454-C24A-9ED1-7A8CD5F3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5" y="2476500"/>
            <a:ext cx="5842000" cy="4381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3B64AA-566A-3545-8835-0416F28C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35" y="236143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5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Floating point 32 bits </a:t>
            </a:r>
            <a:r>
              <a:rPr lang="en-US" altLang="zh-TW" dirty="0" err="1"/>
              <a:t>v.s</a:t>
            </a:r>
            <a:r>
              <a:rPr lang="en-US" altLang="zh-TW" dirty="0"/>
              <a:t>. fixed point 16 bits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2B8EF9-4D36-0549-B5DA-F1B070AE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5" y="2476500"/>
            <a:ext cx="5842000" cy="4381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A9A8512-BDEC-3A4E-9C40-DAE4AD7D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35" y="24765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- Verification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E72A9F36-FF65-4C43-B687-A45357B8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Floating point 32 bits </a:t>
            </a:r>
            <a:r>
              <a:rPr lang="en-US" altLang="zh-TW" dirty="0" err="1"/>
              <a:t>v.s</a:t>
            </a:r>
            <a:r>
              <a:rPr lang="en-US" altLang="zh-TW" dirty="0"/>
              <a:t>. fixed point 16 bits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77AFCC-6AC3-AC43-92F3-7EDBCAB7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5" y="2476500"/>
            <a:ext cx="5842000" cy="4381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0083E6-A8D5-F347-BC78-C8287609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35" y="24765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6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Method</a:t>
            </a:r>
          </a:p>
          <a:p>
            <a:pPr rtl="0"/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Architecture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2149902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Cutting 4 segments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5C901E-AF5D-4746-B105-BEF8885F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2528886"/>
            <a:ext cx="5524500" cy="41433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A529CF-B18A-C54D-85D1-E53BFC771B4B}"/>
              </a:ext>
            </a:extLst>
          </p:cNvPr>
          <p:cNvSpPr/>
          <p:nvPr/>
        </p:nvSpPr>
        <p:spPr>
          <a:xfrm>
            <a:off x="3571875" y="2528889"/>
            <a:ext cx="5529263" cy="1071562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1DF360-F015-624A-811E-BE74F883152F}"/>
              </a:ext>
            </a:extLst>
          </p:cNvPr>
          <p:cNvSpPr/>
          <p:nvPr/>
        </p:nvSpPr>
        <p:spPr>
          <a:xfrm>
            <a:off x="3571874" y="3600451"/>
            <a:ext cx="5529263" cy="1071562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6C0327-DF36-7846-A3DD-BBA26C05C7DD}"/>
              </a:ext>
            </a:extLst>
          </p:cNvPr>
          <p:cNvSpPr/>
          <p:nvPr/>
        </p:nvSpPr>
        <p:spPr>
          <a:xfrm>
            <a:off x="3571873" y="4672013"/>
            <a:ext cx="5529263" cy="1071562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12C0E2-740C-0B48-8FC2-2AFBBD31D63E}"/>
              </a:ext>
            </a:extLst>
          </p:cNvPr>
          <p:cNvSpPr/>
          <p:nvPr/>
        </p:nvSpPr>
        <p:spPr>
          <a:xfrm>
            <a:off x="3567112" y="5743575"/>
            <a:ext cx="5529263" cy="928686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723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Cutting 4 segments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5C901E-AF5D-4746-B105-BEF8885FB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04"/>
          <a:stretch/>
        </p:blipFill>
        <p:spPr>
          <a:xfrm>
            <a:off x="5039200" y="2652197"/>
            <a:ext cx="5524500" cy="1114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BAC91A-D7E6-FD47-B7AD-382188C5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96" b="48449"/>
          <a:stretch/>
        </p:blipFill>
        <p:spPr>
          <a:xfrm>
            <a:off x="4033218" y="3496484"/>
            <a:ext cx="5524500" cy="10215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51DC9D5-117A-B443-A606-003DBC754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51" b="23194"/>
          <a:stretch/>
        </p:blipFill>
        <p:spPr>
          <a:xfrm>
            <a:off x="3027236" y="4297413"/>
            <a:ext cx="5524500" cy="10464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CD6E55D-3513-D14A-8719-CFAD75748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5" b="811"/>
          <a:stretch/>
        </p:blipFill>
        <p:spPr>
          <a:xfrm>
            <a:off x="1553242" y="5048830"/>
            <a:ext cx="5524500" cy="927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630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1. Move the segment of input from external DRAM to ASPU memory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E7E878-E8EB-E44D-9902-6FCD7727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453132"/>
            <a:ext cx="5892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2. Move convolutional weights (layer1) from external DRAM to ASPU memory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CA064B-A231-994D-B3B8-43F7FC0E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453132"/>
            <a:ext cx="5892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0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3. Setting convolutional accelerator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AFFFF0-1AAD-7443-A08B-8566D387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121408"/>
            <a:ext cx="5892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recognition application </a:t>
            </a:r>
          </a:p>
          <a:p>
            <a:pPr lvl="1"/>
            <a:r>
              <a:rPr lang="en-US" altLang="zh-TW" dirty="0"/>
              <a:t>Photo Auto-Tagging (Facebook)</a:t>
            </a:r>
          </a:p>
          <a:p>
            <a:pPr lvl="1"/>
            <a:r>
              <a:rPr lang="zh-TW" altLang="en-US" dirty="0"/>
              <a:t>天網 </a:t>
            </a:r>
            <a:r>
              <a:rPr lang="en-US" altLang="zh-TW" dirty="0"/>
              <a:t>(China)</a:t>
            </a:r>
          </a:p>
        </p:txBody>
      </p:sp>
      <p:pic>
        <p:nvPicPr>
          <p:cNvPr id="1026" name="Picture 2" descr="ãå¤©ç¶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80739"/>
            <a:ext cx="4320000" cy="259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facebook auto taggin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26" y="2924944"/>
            <a:ext cx="4320000" cy="22596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4. Waiting for Convolutional accelerator finish, then move convolutional weights (layer2) from external DRAM to ASPU memory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437A02-84A1-ED44-9071-A5163A64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501107"/>
            <a:ext cx="589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5. Setting convolutional accelerator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437A02-84A1-ED44-9071-A5163A64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501107"/>
            <a:ext cx="5892800" cy="4991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7957E8-7654-4349-9AB1-E01A1361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48" y="2145507"/>
            <a:ext cx="5892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49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6. Moving result to DRAM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1AF78-FC97-DC47-90CF-62E69504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48" y="2311506"/>
            <a:ext cx="5892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0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C8F19A-1690-6748-B433-BE6EC3EC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48" y="1795880"/>
            <a:ext cx="7137400" cy="102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E1EBFF-E5FB-3941-9FAB-35BAE619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48" y="3013401"/>
            <a:ext cx="6197600" cy="1028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245A3BD-0547-B441-868D-5E2D9299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48" y="4230922"/>
            <a:ext cx="6197600" cy="10287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105EB9-0458-0E4E-8337-F1B998AA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48" y="5448443"/>
            <a:ext cx="6197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6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CD0A7E6-FE86-F046-9EB9-543878AA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155" y="4741764"/>
            <a:ext cx="4401968" cy="9139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4DA4704-41CF-D944-BB22-ACF43C32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52" y="2762504"/>
            <a:ext cx="4635500" cy="276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F2816E9-7ACE-8A4E-BBB5-946E5335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900" y="2363080"/>
            <a:ext cx="4439223" cy="18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5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/>
              <a:t>Thanks for listening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20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detect faces ?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D71B0F-42D2-0A45-8DE7-AB448257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1" y="2708920"/>
            <a:ext cx="4860032" cy="3645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D6C05F-C3B3-9E4E-B735-C1A92B95AB40}"/>
              </a:ext>
            </a:extLst>
          </p:cNvPr>
          <p:cNvSpPr/>
          <p:nvPr/>
        </p:nvSpPr>
        <p:spPr>
          <a:xfrm>
            <a:off x="3863752" y="2996952"/>
            <a:ext cx="288032" cy="28803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33480BE-8B55-8742-AEEB-B8AA17F80055}"/>
              </a:ext>
            </a:extLst>
          </p:cNvPr>
          <p:cNvCxnSpPr/>
          <p:nvPr/>
        </p:nvCxnSpPr>
        <p:spPr>
          <a:xfrm>
            <a:off x="4295800" y="3140968"/>
            <a:ext cx="360040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0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detect faces 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86" y="3429001"/>
            <a:ext cx="8038629" cy="2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CD01D62-58AB-4648-B8AA-57E7F24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71" y="3433536"/>
            <a:ext cx="736600" cy="622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Convolution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7" y="4534116"/>
            <a:ext cx="2162175" cy="181951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82" y="3431813"/>
            <a:ext cx="733425" cy="62873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570" y="4078159"/>
            <a:ext cx="1685925" cy="141941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742" y="3627671"/>
            <a:ext cx="1209675" cy="2286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677667" y="3856716"/>
            <a:ext cx="210344" cy="17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638104" y="3661453"/>
            <a:ext cx="210344" cy="17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590703" y="3661453"/>
            <a:ext cx="210344" cy="1768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120406" y="3660687"/>
            <a:ext cx="210344" cy="1768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451324" y="4531641"/>
            <a:ext cx="734914" cy="615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956455" y="4949553"/>
            <a:ext cx="210344" cy="1768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7073262" y="4102013"/>
            <a:ext cx="210344" cy="1768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/>
          <p:cNvGrpSpPr/>
          <p:nvPr/>
        </p:nvGrpSpPr>
        <p:grpSpPr>
          <a:xfrm>
            <a:off x="2899472" y="3663406"/>
            <a:ext cx="737939" cy="370193"/>
            <a:chOff x="2897883" y="3663405"/>
            <a:chExt cx="737939" cy="370193"/>
          </a:xfrm>
        </p:grpSpPr>
        <p:cxnSp>
          <p:nvCxnSpPr>
            <p:cNvPr id="20" name="直線接點 19"/>
            <p:cNvCxnSpPr/>
            <p:nvPr/>
          </p:nvCxnSpPr>
          <p:spPr>
            <a:xfrm flipV="1">
              <a:off x="2903092" y="3663405"/>
              <a:ext cx="732730" cy="2031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V="1">
              <a:off x="2897883" y="3830427"/>
              <a:ext cx="732730" cy="2031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3951014" y="3843316"/>
            <a:ext cx="379737" cy="1099339"/>
            <a:chOff x="3949425" y="3843315"/>
            <a:chExt cx="379737" cy="1099339"/>
          </a:xfrm>
        </p:grpSpPr>
        <p:cxnSp>
          <p:nvCxnSpPr>
            <p:cNvPr id="36" name="直線接點 35"/>
            <p:cNvCxnSpPr/>
            <p:nvPr/>
          </p:nvCxnSpPr>
          <p:spPr>
            <a:xfrm flipV="1">
              <a:off x="3949425" y="3849403"/>
              <a:ext cx="163952" cy="1093251"/>
            </a:xfrm>
            <a:prstGeom prst="lin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4165210" y="3843315"/>
              <a:ext cx="163952" cy="1093251"/>
            </a:xfrm>
            <a:prstGeom prst="lin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42CD60-9171-E94A-9406-CFF3575A63BA}"/>
              </a:ext>
            </a:extLst>
          </p:cNvPr>
          <p:cNvGrpSpPr/>
          <p:nvPr/>
        </p:nvGrpSpPr>
        <p:grpSpPr>
          <a:xfrm>
            <a:off x="6159948" y="3446287"/>
            <a:ext cx="930163" cy="829863"/>
            <a:chOff x="6158359" y="3446286"/>
            <a:chExt cx="930163" cy="829863"/>
          </a:xfrm>
        </p:grpSpPr>
        <p:cxnSp>
          <p:nvCxnSpPr>
            <p:cNvPr id="46" name="直線接點 45"/>
            <p:cNvCxnSpPr/>
            <p:nvPr/>
          </p:nvCxnSpPr>
          <p:spPr>
            <a:xfrm flipH="1" flipV="1">
              <a:off x="6158359" y="3446286"/>
              <a:ext cx="930163" cy="654195"/>
            </a:xfrm>
            <a:prstGeom prst="lin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H="1" flipV="1">
              <a:off x="6163090" y="4035614"/>
              <a:ext cx="913315" cy="240535"/>
            </a:xfrm>
            <a:prstGeom prst="lin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矩形 52"/>
          <p:cNvSpPr/>
          <p:nvPr/>
        </p:nvSpPr>
        <p:spPr>
          <a:xfrm>
            <a:off x="5435774" y="3430340"/>
            <a:ext cx="734914" cy="615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938717" y="3850592"/>
            <a:ext cx="210344" cy="1768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7" name="群組 36"/>
          <p:cNvGrpSpPr/>
          <p:nvPr/>
        </p:nvGrpSpPr>
        <p:grpSpPr>
          <a:xfrm>
            <a:off x="4801047" y="3664977"/>
            <a:ext cx="1148556" cy="369998"/>
            <a:chOff x="4799459" y="3664977"/>
            <a:chExt cx="1148556" cy="369998"/>
          </a:xfrm>
        </p:grpSpPr>
        <p:cxnSp>
          <p:nvCxnSpPr>
            <p:cNvPr id="40" name="直線接點 39"/>
            <p:cNvCxnSpPr/>
            <p:nvPr/>
          </p:nvCxnSpPr>
          <p:spPr>
            <a:xfrm flipH="1" flipV="1">
              <a:off x="4799459" y="3834950"/>
              <a:ext cx="1148556" cy="2000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H="1" flipV="1">
              <a:off x="4799459" y="3664977"/>
              <a:ext cx="1148556" cy="2000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F33F92-9414-8E41-B648-4C19E040C6A4}"/>
              </a:ext>
            </a:extLst>
          </p:cNvPr>
          <p:cNvSpPr txBox="1"/>
          <p:nvPr/>
        </p:nvSpPr>
        <p:spPr>
          <a:xfrm>
            <a:off x="2117086" y="429148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Kernel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D98F6DA-8718-7F4B-9115-80F669ED9FF1}"/>
              </a:ext>
            </a:extLst>
          </p:cNvPr>
          <p:cNvSpPr txBox="1"/>
          <p:nvPr/>
        </p:nvSpPr>
        <p:spPr>
          <a:xfrm>
            <a:off x="4105891" y="63600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Input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AF060D9-FE0A-C948-A1C4-851C721118B5}"/>
              </a:ext>
            </a:extLst>
          </p:cNvPr>
          <p:cNvSpPr txBox="1"/>
          <p:nvPr/>
        </p:nvSpPr>
        <p:spPr>
          <a:xfrm>
            <a:off x="7459950" y="5540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2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 animBg="1"/>
      <p:bldP spid="27" grpId="0" animBg="1"/>
      <p:bldP spid="29" grpId="0" animBg="1"/>
      <p:bldP spid="28" grpId="0" animBg="1"/>
      <p:bldP spid="31" grpId="0" animBg="1"/>
      <p:bldP spid="53" grpId="0" animBg="1"/>
      <p:bldP spid="26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Pooling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1" y="3970601"/>
            <a:ext cx="1685925" cy="14194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149081"/>
            <a:ext cx="971550" cy="81925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495601" y="3970601"/>
            <a:ext cx="487313" cy="420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403150" y="4177568"/>
            <a:ext cx="210344" cy="1768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11825" y="3356992"/>
            <a:ext cx="11779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alibri" panose="020F0502020204030204" pitchFamily="34" charset="0"/>
              </a:rPr>
              <a:t>maximum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41" name="直線接點 40"/>
          <p:cNvCxnSpPr>
            <a:endCxn id="11" idx="3"/>
          </p:cNvCxnSpPr>
          <p:nvPr/>
        </p:nvCxnSpPr>
        <p:spPr>
          <a:xfrm flipH="1" flipV="1">
            <a:off x="5689750" y="3541142"/>
            <a:ext cx="731875" cy="664104"/>
          </a:xfrm>
          <a:prstGeom prst="lin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stCxn id="11" idx="1"/>
          </p:cNvCxnSpPr>
          <p:nvPr/>
        </p:nvCxnSpPr>
        <p:spPr>
          <a:xfrm flipH="1">
            <a:off x="2982914" y="3541142"/>
            <a:ext cx="1528911" cy="429458"/>
          </a:xfrm>
          <a:prstGeom prst="lin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2DA081-1197-BE4B-9AAD-9FE205C4F99E}"/>
              </a:ext>
            </a:extLst>
          </p:cNvPr>
          <p:cNvSpPr txBox="1"/>
          <p:nvPr/>
        </p:nvSpPr>
        <p:spPr>
          <a:xfrm>
            <a:off x="2951649" y="55955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Input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179532-EC3A-6043-A763-6FE87BC9F426}"/>
              </a:ext>
            </a:extLst>
          </p:cNvPr>
          <p:cNvSpPr txBox="1"/>
          <p:nvPr/>
        </p:nvSpPr>
        <p:spPr>
          <a:xfrm>
            <a:off x="6431225" y="50906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2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</p:txBody>
      </p:sp>
      <p:pic>
        <p:nvPicPr>
          <p:cNvPr id="6146" name="Picture 2" descr="ãlinear classificatio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873266"/>
            <a:ext cx="4536504" cy="33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90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{9DB913C4-5511-7741-BFFB-CCBC0748940B}tf10001070</Template>
  <TotalTime>1332</TotalTime>
  <Words>589</Words>
  <Application>Microsoft Macintosh PowerPoint</Application>
  <PresentationFormat>寬螢幕</PresentationFormat>
  <Paragraphs>144</Paragraphs>
  <Slides>45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微軟正黑體</vt:lpstr>
      <vt:lpstr>LingWai SC Medium</vt:lpstr>
      <vt:lpstr>Microsoft JhengHei UI</vt:lpstr>
      <vt:lpstr>黑体</vt:lpstr>
      <vt:lpstr>Arial</vt:lpstr>
      <vt:lpstr>Arial Black</vt:lpstr>
      <vt:lpstr>Calibri</vt:lpstr>
      <vt:lpstr>Rockwell Extra Bold</vt:lpstr>
      <vt:lpstr>Wingdings</vt:lpstr>
      <vt:lpstr>木刻字型</vt:lpstr>
      <vt:lpstr>Visio.Drawing.15</vt:lpstr>
      <vt:lpstr>VLSI System Design Project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Method</vt:lpstr>
      <vt:lpstr>Method</vt:lpstr>
      <vt:lpstr>Method</vt:lpstr>
      <vt:lpstr>Outline</vt:lpstr>
      <vt:lpstr>Architecture</vt:lpstr>
      <vt:lpstr>Architecture - CPU</vt:lpstr>
      <vt:lpstr>Architecture - CPU</vt:lpstr>
      <vt:lpstr>Architecture - DMA</vt:lpstr>
      <vt:lpstr>Architecture - DMA</vt:lpstr>
      <vt:lpstr>Architecture –  Convolution Accelerator</vt:lpstr>
      <vt:lpstr>Architecture –  Convolution Accelerator</vt:lpstr>
      <vt:lpstr>Architecture –  Convolution Accelerator</vt:lpstr>
      <vt:lpstr>Architecture –  Convolution Accelerator</vt:lpstr>
      <vt:lpstr>Architecture –  Compare with others</vt:lpstr>
      <vt:lpstr>Architecture –  Compare with others</vt:lpstr>
      <vt:lpstr>Architecture –  Convolution Accelerator</vt:lpstr>
      <vt:lpstr>Architecture - Verification</vt:lpstr>
      <vt:lpstr>Architecture - Verification</vt:lpstr>
      <vt:lpstr>Architecture - Verification</vt:lpstr>
      <vt:lpstr>Architecture - Verification</vt:lpstr>
      <vt:lpstr>Architecture - Verification</vt:lpstr>
      <vt:lpstr>Architecture - Verification</vt:lpstr>
      <vt:lpstr>Architecture - Verification</vt:lpstr>
      <vt:lpstr>Outline</vt:lpstr>
      <vt:lpstr>Timing Analysis</vt:lpstr>
      <vt:lpstr>Timing Analysis</vt:lpstr>
      <vt:lpstr>Timing Analysis</vt:lpstr>
      <vt:lpstr>Timing Analysis</vt:lpstr>
      <vt:lpstr>Timing Analysis</vt:lpstr>
      <vt:lpstr>Timing Analysis</vt:lpstr>
      <vt:lpstr>Timing Analysis</vt:lpstr>
      <vt:lpstr>Timing Analysis</vt:lpstr>
      <vt:lpstr>Timing Analysis</vt:lpstr>
      <vt:lpstr>Timing Analysis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System Design Project</dc:title>
  <dc:creator>沈育同</dc:creator>
  <cp:lastModifiedBy>沈育同</cp:lastModifiedBy>
  <cp:revision>72</cp:revision>
  <dcterms:created xsi:type="dcterms:W3CDTF">2018-11-20T17:09:05Z</dcterms:created>
  <dcterms:modified xsi:type="dcterms:W3CDTF">2019-01-17T05:59:13Z</dcterms:modified>
</cp:coreProperties>
</file>